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9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0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1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7" r:id="rId1"/>
    <p:sldMasterId id="2147483832" r:id="rId2"/>
    <p:sldMasterId id="2147483845" r:id="rId3"/>
    <p:sldMasterId id="2147483859" r:id="rId4"/>
    <p:sldMasterId id="2147483871" r:id="rId5"/>
    <p:sldMasterId id="2147483885" r:id="rId6"/>
    <p:sldMasterId id="2147483897" r:id="rId7"/>
    <p:sldMasterId id="2147483912" r:id="rId8"/>
    <p:sldMasterId id="2147483925" r:id="rId9"/>
    <p:sldMasterId id="2147483939" r:id="rId10"/>
    <p:sldMasterId id="2147483951" r:id="rId11"/>
    <p:sldMasterId id="2147483965" r:id="rId12"/>
  </p:sldMasterIdLst>
  <p:notesMasterIdLst>
    <p:notesMasterId r:id="rId27"/>
  </p:notesMasterIdLst>
  <p:handoutMasterIdLst>
    <p:handoutMasterId r:id="rId28"/>
  </p:handoutMasterIdLst>
  <p:sldIdLst>
    <p:sldId id="256" r:id="rId13"/>
    <p:sldId id="285" r:id="rId14"/>
    <p:sldId id="289" r:id="rId15"/>
    <p:sldId id="287" r:id="rId16"/>
    <p:sldId id="284" r:id="rId17"/>
    <p:sldId id="295" r:id="rId18"/>
    <p:sldId id="286" r:id="rId19"/>
    <p:sldId id="290" r:id="rId20"/>
    <p:sldId id="288" r:id="rId21"/>
    <p:sldId id="282" r:id="rId22"/>
    <p:sldId id="291" r:id="rId23"/>
    <p:sldId id="292" r:id="rId24"/>
    <p:sldId id="293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17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8B21A-7B56-BF46-A58B-603EA7450038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380D1-774B-6049-8103-D58A6A0E0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744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F1CDB-6D8F-D740-9F30-314E5D00ABC9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963BA-93F8-DE46-8E92-D53B43A40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800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Relationship Id="rId3" Type="http://schemas.openxmlformats.org/officeDocument/2006/relationships/hyperlink" Target="https://www.nature.com/articles/s41598-017-15308-6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and whether it would be effective. </a:t>
            </a:r>
            <a:endParaRPr lang="en-NZ" sz="1200" dirty="0" smtClean="0"/>
          </a:p>
          <a:p>
            <a:r>
              <a:rPr lang="en-US" sz="1200" dirty="0" smtClean="0"/>
              <a:t>Apples, Kiwi Fruit, potatoes, pears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963BA-93F8-DE46-8E92-D53B43A404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97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spraying on trees will they be indigenous ones.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963BA-93F8-DE46-8E92-D53B43A404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8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Tosi</a:t>
            </a:r>
            <a:r>
              <a:rPr lang="en-US" dirty="0" smtClean="0"/>
              <a:t>, S., </a:t>
            </a:r>
            <a:r>
              <a:rPr lang="en-US" dirty="0" err="1" smtClean="0"/>
              <a:t>Nieh</a:t>
            </a:r>
            <a:r>
              <a:rPr lang="en-US" dirty="0" smtClean="0"/>
              <a:t>, J.C. (2017) A common neonicotinoid pesticide, thiamethoxam, alters honeybee activity, motor functions, and movement to light. </a:t>
            </a:r>
            <a:r>
              <a:rPr lang="en-US" i="1" dirty="0" err="1" smtClean="0"/>
              <a:t>Sci</a:t>
            </a:r>
            <a:r>
              <a:rPr lang="en-US" i="1" dirty="0" smtClean="0"/>
              <a:t> Rep</a:t>
            </a:r>
            <a:r>
              <a:rPr lang="en-US" dirty="0" smtClean="0"/>
              <a:t> </a:t>
            </a:r>
            <a:r>
              <a:rPr lang="en-US" b="1" dirty="0" smtClean="0"/>
              <a:t>7</a:t>
            </a:r>
            <a:r>
              <a:rPr lang="en-US" dirty="0" smtClean="0"/>
              <a:t>, 15132 </a:t>
            </a:r>
            <a:r>
              <a:rPr lang="en-US" u="sng" dirty="0" smtClean="0">
                <a:hlinkClick r:id="rId3"/>
              </a:rPr>
              <a:t>https://www.nature.com/articles/s41598-017-15308-6</a:t>
            </a:r>
            <a:endParaRPr lang="en-NZ" dirty="0" smtClean="0"/>
          </a:p>
          <a:p>
            <a:r>
              <a:rPr lang="en-US" dirty="0" err="1" smtClean="0"/>
              <a:t>Coulon</a:t>
            </a:r>
            <a:r>
              <a:rPr lang="en-US" dirty="0" smtClean="0"/>
              <a:t>, M. </a:t>
            </a:r>
            <a:r>
              <a:rPr lang="en-US" i="1" dirty="0" smtClean="0"/>
              <a:t>et al.</a:t>
            </a:r>
            <a:r>
              <a:rPr lang="en-US" dirty="0" smtClean="0"/>
              <a:t> (2018) “</a:t>
            </a:r>
            <a:r>
              <a:rPr lang="en-US" dirty="0" err="1" smtClean="0"/>
              <a:t>Metabolisation</a:t>
            </a:r>
            <a:r>
              <a:rPr lang="en-US" dirty="0" smtClean="0"/>
              <a:t> of thiamethoxam (a neonicotinoid pesticide) and interaction with the chronic bee paralysis virus in Honeybees,” </a:t>
            </a:r>
            <a:r>
              <a:rPr lang="en-US" i="1" dirty="0" smtClean="0"/>
              <a:t>Pesticide Biochemistry and Physiology</a:t>
            </a:r>
            <a:r>
              <a:rPr lang="en-US" dirty="0" smtClean="0"/>
              <a:t>, 144, pp. 10–18. Available at: https://</a:t>
            </a:r>
            <a:r>
              <a:rPr lang="en-US" dirty="0" err="1" smtClean="0"/>
              <a:t>doi.org</a:t>
            </a:r>
            <a:r>
              <a:rPr lang="en-US" dirty="0" smtClean="0"/>
              <a:t>/10.1016/j.pestbp.2017.10.009.</a:t>
            </a:r>
          </a:p>
          <a:p>
            <a:r>
              <a:rPr lang="en-US" dirty="0" smtClean="0"/>
              <a:t> </a:t>
            </a:r>
            <a:r>
              <a:rPr lang="en-US" sz="1200" dirty="0" smtClean="0"/>
              <a:t>certain fungicides there was acute toxicity due to a synergistic effect causing</a:t>
            </a:r>
            <a:endParaRPr lang="en-NZ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963BA-93F8-DE46-8E92-D53B43A404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44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Neilson et al (2016)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963BA-93F8-DE46-8E92-D53B43A404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79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on the effects of Thiamethoxam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963BA-93F8-DE46-8E92-D53B43A404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16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Safe Food Campaign 3/9/2022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 dirty="0" smtClean="0"/>
              <a:t>GE Free NZ in Food and Environment</a:t>
            </a:r>
          </a:p>
          <a:p>
            <a:pPr algn="ctr"/>
            <a:r>
              <a:rPr lang="en-US" dirty="0" err="1" smtClean="0"/>
              <a:t>www.gefree.org.nz</a:t>
            </a:r>
            <a:r>
              <a:rPr lang="en-NZ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A4C2B-8367-8443-A562-98F71464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70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A4C2B-8367-8443-A562-98F71464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5556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9D070-82B1-7342-AE47-C59263B124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279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440172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983585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159903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1501593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032032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233991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764515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1375670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3772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A4C2B-8367-8443-A562-98F71464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0262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467621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0789223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616727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4E56E-88D7-614C-9B54-1210EECE58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24883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889845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852343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761746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6899756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7972468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33729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A4C2B-8367-8443-A562-98F71464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6848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597371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350058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1903191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2065427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1188892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693417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0401065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1635124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9344808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03739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A4C2B-8367-8443-A562-98F71464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6853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047701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780936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775858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3568325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8174036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407851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3858265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7029A-F36C-E340-8DB2-5BC1C51118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93950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315424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57474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048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Safe Food Campaign 3/9/2022</a:t>
            </a:r>
            <a:endParaRPr lang="en-US" sz="100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724400" y="6248400"/>
            <a:ext cx="4002088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GE Free NZ in Food and Environment www.gefree.org.nz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6401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5867552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8087091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8211672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618447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4448242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5062784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3273307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61394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56480-4C8C-7848-AF45-3C1235DE2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699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93973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78170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84345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2837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Safe Food Campaign 3/9/2022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 dirty="0" smtClean="0"/>
              <a:t>GE Free NZ in Food and Environment</a:t>
            </a:r>
          </a:p>
          <a:p>
            <a:pPr algn="ctr"/>
            <a:r>
              <a:rPr lang="en-US" dirty="0" err="1" smtClean="0"/>
              <a:t>www.gefree.org.nz</a:t>
            </a:r>
            <a:r>
              <a:rPr lang="en-NZ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A4C2B-8367-8443-A562-98F71464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12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41440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3783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68806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87289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49049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94079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79538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9D070-82B1-7342-AE47-C59263B124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27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44017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9835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 dirty="0" smtClean="0"/>
              <a:t>GE Free NZ in Food and Environment</a:t>
            </a:r>
          </a:p>
          <a:p>
            <a:pPr algn="ctr"/>
            <a:r>
              <a:rPr lang="en-US" dirty="0" err="1" smtClean="0"/>
              <a:t>www.gefree.org.nz</a:t>
            </a:r>
            <a:r>
              <a:rPr lang="en-NZ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A4C2B-8367-8443-A562-98F71464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241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159903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150159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03203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233991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764515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137567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377291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467621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078922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6167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/>
            <a:r>
              <a:rPr lang="x-none" smtClean="0"/>
              <a:t>Safe Food Campaign 3/9/2022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 dirty="0" smtClean="0"/>
              <a:t>GE Free NZ in Food and Environment</a:t>
            </a:r>
          </a:p>
          <a:p>
            <a:pPr algn="ctr"/>
            <a:r>
              <a:rPr lang="en-US" dirty="0" err="1" smtClean="0"/>
              <a:t>www.gefree.org.nz</a:t>
            </a:r>
            <a:r>
              <a:rPr lang="en-NZ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A4C2B-8367-8443-A562-98F71464010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2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4E56E-88D7-614C-9B54-1210EECE58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2488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88984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852343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76174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68997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79724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337290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59737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35005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1903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A4C2B-8367-8443-A562-98F71464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15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206542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118889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693417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040106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16351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934480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037395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04770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780936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7758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A4C2B-8367-8443-A562-98F71464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604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356832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817403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407851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385826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7029A-F36C-E340-8DB2-5BC1C51118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9395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315424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574747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586755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808709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8211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A4C2B-8367-8443-A562-98F71464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150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61844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444824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506278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327330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613940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A4C2B-8367-8443-A562-98F71464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702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A4C2B-8367-8443-A562-98F71464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124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A4C2B-8367-8443-A562-98F71464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241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A4C2B-8367-8443-A562-98F71464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291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A4C2B-8367-8443-A562-98F71464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A4C2B-8367-8443-A562-98F71464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945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A4C2B-8367-8443-A562-98F71464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604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A4C2B-8367-8443-A562-98F71464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150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A4C2B-8367-8443-A562-98F71464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945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A4C2B-8367-8443-A562-98F71464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68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A4C2B-8367-8443-A562-98F71464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555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A4C2B-8367-8443-A562-98F71464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026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A4C2B-8367-8443-A562-98F71464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684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A4C2B-8367-8443-A562-98F71464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685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56480-4C8C-7848-AF45-3C1235DE2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6995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93973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A4C2B-8367-8443-A562-98F71464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68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781709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843455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283775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414409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37833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688063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8728993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490499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940795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795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7" Type="http://schemas.openxmlformats.org/officeDocument/2006/relationships/image" Target="file://localhost/cid/000d01c50e55$117c1240$0100007f@Bleakley" TargetMode="Externa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3.xml"/><Relationship Id="rId12" Type="http://schemas.openxmlformats.org/officeDocument/2006/relationships/theme" Target="../theme/theme10.xml"/><Relationship Id="rId13" Type="http://schemas.openxmlformats.org/officeDocument/2006/relationships/image" Target="../media/image1.jpeg"/><Relationship Id="rId14" Type="http://schemas.openxmlformats.org/officeDocument/2006/relationships/image" Target="file://localhost/cid/000d01c50e55$117c1240$0100007f@Bleakley" TargetMode="External"/><Relationship Id="rId1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2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36.xml"/><Relationship Id="rId14" Type="http://schemas.openxmlformats.org/officeDocument/2006/relationships/theme" Target="../theme/theme11.xml"/><Relationship Id="rId15" Type="http://schemas.openxmlformats.org/officeDocument/2006/relationships/image" Target="../media/image1.jpeg"/><Relationship Id="rId16" Type="http://schemas.openxmlformats.org/officeDocument/2006/relationships/image" Target="file://localhost/cid/000d01c50e55$117c1240$0100007f@Bleakley" TargetMode="External"/><Relationship Id="rId1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3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7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4" Type="http://schemas.openxmlformats.org/officeDocument/2006/relationships/image" Target="file://localhost/cid/000d01c50e55$117c1240$0100007f@Bleakley" TargetMode="External"/><Relationship Id="rId1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3.xml"/><Relationship Id="rId8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6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5" Type="http://schemas.openxmlformats.org/officeDocument/2006/relationships/image" Target="file://localhost/cid/000d01c50e55$117c1240$0100007f@Bleakley" TargetMode="Externa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9.xml"/><Relationship Id="rId14" Type="http://schemas.openxmlformats.org/officeDocument/2006/relationships/theme" Target="../theme/theme3.xml"/><Relationship Id="rId15" Type="http://schemas.openxmlformats.org/officeDocument/2006/relationships/image" Target="../media/image1.jpeg"/><Relationship Id="rId16" Type="http://schemas.openxmlformats.org/officeDocument/2006/relationships/image" Target="file://localhost/cid/000d01c50e55$117c1240$0100007f@Bleakley" TargetMode="Externa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4" Type="http://schemas.openxmlformats.org/officeDocument/2006/relationships/image" Target="file://localhost/cid/000d01c50e55$117c1240$0100007f@Bleakley" TargetMode="Externa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3.xml"/><Relationship Id="rId14" Type="http://schemas.openxmlformats.org/officeDocument/2006/relationships/theme" Target="../theme/theme5.xml"/><Relationship Id="rId15" Type="http://schemas.openxmlformats.org/officeDocument/2006/relationships/image" Target="../media/image1.jpeg"/><Relationship Id="rId16" Type="http://schemas.openxmlformats.org/officeDocument/2006/relationships/image" Target="file://localhost/cid/000d01c50e55$117c1240$0100007f@Bleakley" TargetMode="External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Relationship Id="rId9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4" Type="http://schemas.openxmlformats.org/officeDocument/2006/relationships/image" Target="file://localhost/cid/000d01c50e55$117c1240$0100007f@Bleakley" TargetMode="External"/><Relationship Id="rId1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87.xml"/><Relationship Id="rId14" Type="http://schemas.openxmlformats.org/officeDocument/2006/relationships/theme" Target="../theme/theme7.xml"/><Relationship Id="rId15" Type="http://schemas.openxmlformats.org/officeDocument/2006/relationships/image" Target="../media/image1.jpeg"/><Relationship Id="rId16" Type="http://schemas.openxmlformats.org/officeDocument/2006/relationships/image" Target="file://localhost/cid/000d01c50e55$117c1240$0100007f@Bleakley" TargetMode="External"/><Relationship Id="rId1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99.xml"/><Relationship Id="rId13" Type="http://schemas.openxmlformats.org/officeDocument/2006/relationships/theme" Target="../theme/theme8.xml"/><Relationship Id="rId14" Type="http://schemas.openxmlformats.org/officeDocument/2006/relationships/image" Target="../media/image1.jpeg"/><Relationship Id="rId15" Type="http://schemas.openxmlformats.org/officeDocument/2006/relationships/image" Target="file://localhost/cid/000d01c50e55$117c1240$0100007f@Bleakley" TargetMode="External"/><Relationship Id="rId1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9.xml"/><Relationship Id="rId3" Type="http://schemas.openxmlformats.org/officeDocument/2006/relationships/slideLayout" Target="../slideLayouts/slideLayout90.xml"/><Relationship Id="rId4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5.xml"/><Relationship Id="rId9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2.xml"/><Relationship Id="rId14" Type="http://schemas.openxmlformats.org/officeDocument/2006/relationships/theme" Target="../theme/theme9.xml"/><Relationship Id="rId15" Type="http://schemas.openxmlformats.org/officeDocument/2006/relationships/image" Target="../media/image1.jpeg"/><Relationship Id="rId16" Type="http://schemas.openxmlformats.org/officeDocument/2006/relationships/image" Target="file://localhost/cid/000d01c50e55$117c1240$0100007f@Bleakley" TargetMode="Externa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20000"/>
            <a:lumOff val="8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 algn="ctr"/>
            <a:r>
              <a:rPr lang="en-US" dirty="0" smtClean="0"/>
              <a:t>EPA</a:t>
            </a:r>
          </a:p>
          <a:p>
            <a:pPr algn="ctr"/>
            <a:r>
              <a:rPr lang="en-US" dirty="0" smtClean="0"/>
              <a:t>30/3/2023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199" y="6245225"/>
            <a:ext cx="36526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 algn="ctr"/>
            <a:r>
              <a:rPr lang="en-US" dirty="0" smtClean="0"/>
              <a:t>GE Free NZ in Food and Environment</a:t>
            </a:r>
          </a:p>
          <a:p>
            <a:pPr algn="ctr"/>
            <a:r>
              <a:rPr lang="en-US" dirty="0" err="1" smtClean="0"/>
              <a:t>www.gefree.org.nz</a:t>
            </a:r>
            <a:r>
              <a:rPr lang="en-NZ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924" y="6245225"/>
            <a:ext cx="72987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fld id="{B19A4C2B-8367-8443-A562-98F71464010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31" name="Picture 7" descr="cid:000d01c50e55$117c1240$0100007f@Bleakley"/>
          <p:cNvPicPr>
            <a:picLocks noChangeAspect="1" noChangeArrowheads="1"/>
          </p:cNvPicPr>
          <p:nvPr/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74637"/>
            <a:ext cx="1087732" cy="108773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20000"/>
            <a:lumOff val="8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43017" name="Picture 9" descr="cid:000d01c50e55$117c1240$0100007f@Bleakley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" cy="1066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93725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6836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20000"/>
            <a:lumOff val="8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Arial" charset="0"/>
              </a:defRPr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pic>
        <p:nvPicPr>
          <p:cNvPr id="55303" name="Picture 7" descr="cid:000d01c50e55$117c1240$0100007f@Bleakley"/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" cy="1066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20000"/>
            <a:lumOff val="8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696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69641" name="Picture 9" descr="cid:000d01c50e55$117c1240$0100007f@Bleakley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" cy="1066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93725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6836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20000"/>
            <a:lumOff val="8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5369" name="Picture 9" descr="cid:000d01c50e55$117c1240$0100007f@Bleakley"/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" cy="1066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93725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6836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20000"/>
            <a:lumOff val="8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Arial" charset="0"/>
              </a:defRPr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pic>
        <p:nvPicPr>
          <p:cNvPr id="28679" name="Picture 7" descr="cid:000d01c50e55$117c1240$0100007f@Bleakley"/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" cy="1066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20000"/>
            <a:lumOff val="8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43017" name="Picture 9" descr="cid:000d01c50e55$117c1240$0100007f@Bleakley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" cy="1066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93725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6836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20000"/>
            <a:lumOff val="8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Arial" charset="0"/>
              </a:defRPr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pic>
        <p:nvPicPr>
          <p:cNvPr id="55303" name="Picture 7" descr="cid:000d01c50e55$117c1240$0100007f@Bleakley"/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" cy="1066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20000"/>
            <a:lumOff val="8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696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69641" name="Picture 9" descr="cid:000d01c50e55$117c1240$0100007f@Bleakley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" cy="1066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93725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6836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20000"/>
            <a:lumOff val="8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Arial" charset="0"/>
              </a:defRPr>
            </a:lvl1pPr>
          </a:lstStyle>
          <a:p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fld id="{B19A4C2B-8367-8443-A562-98F714640109}" type="slidenum">
              <a:rPr lang="en-US" smtClean="0"/>
              <a:t>‹#›</a:t>
            </a:fld>
            <a:endParaRPr lang="en-US"/>
          </a:p>
        </p:txBody>
      </p:sp>
      <p:pic>
        <p:nvPicPr>
          <p:cNvPr id="1031" name="Picture 7" descr="cid:000d01c50e55$117c1240$0100007f@Bleakley"/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6096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20000"/>
            <a:lumOff val="8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5369" name="Picture 9" descr="cid:000d01c50e55$117c1240$0100007f@Bleakley"/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" cy="1066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93725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6836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20000"/>
            <a:lumOff val="8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Arial" charset="0"/>
              </a:defRPr>
            </a:lvl1pPr>
          </a:lstStyle>
          <a:p>
            <a:pPr>
              <a:defRPr/>
            </a:pPr>
            <a:r>
              <a:rPr lang="x-none" smtClean="0"/>
              <a:t>Safe Food Campaign 3/9/2022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GE Free NZ in Food and Environment www.gefree.org.nz 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pic>
        <p:nvPicPr>
          <p:cNvPr id="28679" name="Picture 7" descr="cid:000d01c50e55$117c1240$0100007f@Bleakley"/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" cy="1066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hyperlink" Target="http://www.gefree.org.nz" TargetMode="External"/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1356-022-19331-7" TargetMode="External"/><Relationship Id="rId4" Type="http://schemas.openxmlformats.org/officeDocument/2006/relationships/hyperlink" Target="http://www.gefree.org.nz" TargetMode="External"/><Relationship Id="rId1" Type="http://schemas.openxmlformats.org/officeDocument/2006/relationships/slideLayout" Target="../slideLayouts/slideLayout76.xml"/><Relationship Id="rId2" Type="http://schemas.openxmlformats.org/officeDocument/2006/relationships/hyperlink" Target="https://doi.org/10.1007/s10340-021-01445-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B978-0-12-821139-7.00240-3" TargetMode="External"/><Relationship Id="rId4" Type="http://schemas.openxmlformats.org/officeDocument/2006/relationships/hyperlink" Target="http://www.gefree.org.nz" TargetMode="External"/><Relationship Id="rId1" Type="http://schemas.openxmlformats.org/officeDocument/2006/relationships/slideLayout" Target="../slideLayouts/slideLayout76.xml"/><Relationship Id="rId2" Type="http://schemas.openxmlformats.org/officeDocument/2006/relationships/hyperlink" Target="https://data.consilium.europa.eu/doc/document/ST-13901-2022-INIT/en/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scitotenv.2018.08.271" TargetMode="External"/><Relationship Id="rId4" Type="http://schemas.openxmlformats.org/officeDocument/2006/relationships/hyperlink" Target="https://www.nature.com/articles/s41598-017-15308-6" TargetMode="External"/><Relationship Id="rId5" Type="http://schemas.openxmlformats.org/officeDocument/2006/relationships/hyperlink" Target="http://www.gefree.org.nz" TargetMode="External"/><Relationship Id="rId1" Type="http://schemas.openxmlformats.org/officeDocument/2006/relationships/slideLayout" Target="../slideLayouts/slideLayout76.xml"/><Relationship Id="rId2" Type="http://schemas.openxmlformats.org/officeDocument/2006/relationships/hyperlink" Target="https://doi.org/10.1038/s41598-018-33334-w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hyperlink" Target="http://www.gefree.org.nz" TargetMode="External"/><Relationship Id="rId1" Type="http://schemas.openxmlformats.org/officeDocument/2006/relationships/slideLayout" Target="../slideLayouts/slideLayout76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4.jpg"/><Relationship Id="rId3" Type="http://schemas.openxmlformats.org/officeDocument/2006/relationships/hyperlink" Target="http://www.gefree.org.nz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hyperlink" Target="http://www.gefree.org.nz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gefree.org.nz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hyperlink" Target="http://www.gefree.org.nz" TargetMode="External"/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hyperlink" Target="http://www.gefree.org.nz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gefree.org.nz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hyperlink" Target="http://www.gefree.org.nz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hyperlink" Target="http://www.gefree.org.nz" TargetMode="External"/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0253" y="575438"/>
            <a:ext cx="6102875" cy="1294002"/>
          </a:xfrm>
          <a:solidFill>
            <a:srgbClr val="EDD3B6"/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EPA Hearing of 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APP204312 - </a:t>
            </a:r>
            <a:r>
              <a:rPr lang="en-US" sz="3600" dirty="0" smtClean="0">
                <a:solidFill>
                  <a:schemeClr val="tx1"/>
                </a:solidFill>
              </a:rPr>
              <a:t>Actara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8589" y="4931022"/>
            <a:ext cx="4465947" cy="1761203"/>
          </a:xfrm>
          <a:solidFill>
            <a:srgbClr val="EDD3B6"/>
          </a:solidFill>
        </p:spPr>
        <p:txBody>
          <a:bodyPr>
            <a:noAutofit/>
          </a:bodyPr>
          <a:lstStyle/>
          <a:p>
            <a:r>
              <a:rPr lang="en-US" sz="2000" dirty="0" smtClean="0"/>
              <a:t>Claire Bleakley</a:t>
            </a:r>
          </a:p>
          <a:p>
            <a:r>
              <a:rPr lang="en-US" sz="2000" dirty="0" smtClean="0"/>
              <a:t>GE Free NZ in Food and Environment</a:t>
            </a:r>
          </a:p>
          <a:p>
            <a:r>
              <a:rPr lang="en-US" sz="2000" dirty="0" err="1" smtClean="0"/>
              <a:t>claire@gefree.org.nz</a:t>
            </a:r>
            <a:endParaRPr lang="en-US" sz="2000" dirty="0" smtClean="0"/>
          </a:p>
          <a:p>
            <a:r>
              <a:rPr lang="en-US" sz="2000" dirty="0" err="1" smtClean="0"/>
              <a:t>www.gefree.org.nz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949" y="2106106"/>
            <a:ext cx="2948044" cy="249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45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DD3B6"/>
          </a:solidFill>
        </p:spPr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</a:rPr>
              <a:t>Native Bees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77360" y="1512230"/>
            <a:ext cx="4597400" cy="4525963"/>
          </a:xfrm>
          <a:solidFill>
            <a:srgbClr val="EDD3B6"/>
          </a:solidFill>
        </p:spPr>
        <p:txBody>
          <a:bodyPr/>
          <a:lstStyle/>
          <a:p>
            <a:r>
              <a:rPr lang="en-US" sz="2000" dirty="0"/>
              <a:t>The applicant has not submitted any research </a:t>
            </a:r>
            <a:r>
              <a:rPr lang="en-US" sz="2000" dirty="0" smtClean="0"/>
              <a:t>on Actara </a:t>
            </a:r>
            <a:r>
              <a:rPr lang="en-US" sz="2000" dirty="0"/>
              <a:t>native insects especially </a:t>
            </a:r>
            <a:r>
              <a:rPr lang="en-US" sz="2000" dirty="0" smtClean="0"/>
              <a:t>native </a:t>
            </a:r>
            <a:r>
              <a:rPr lang="en-US" sz="2000" dirty="0"/>
              <a:t>bees are the main pollinators of </a:t>
            </a:r>
            <a:r>
              <a:rPr lang="en-US" sz="2000" dirty="0" smtClean="0"/>
              <a:t>NZ indigenous </a:t>
            </a:r>
            <a:r>
              <a:rPr lang="en-US" sz="2000" dirty="0"/>
              <a:t>flora. </a:t>
            </a:r>
          </a:p>
          <a:p>
            <a:r>
              <a:rPr lang="en-US" sz="2000" dirty="0"/>
              <a:t>M</a:t>
            </a:r>
            <a:r>
              <a:rPr lang="en-US" sz="2000" dirty="0" smtClean="0"/>
              <a:t>odelling is not acceptable, real life studies must be conducted</a:t>
            </a:r>
          </a:p>
          <a:p>
            <a:r>
              <a:rPr lang="en-US" sz="2000" dirty="0" smtClean="0"/>
              <a:t>This </a:t>
            </a:r>
            <a:r>
              <a:rPr lang="en-US" sz="2000" dirty="0"/>
              <a:t>lack of data is a threat to indigenous </a:t>
            </a:r>
            <a:r>
              <a:rPr lang="en-US" sz="2000" dirty="0" smtClean="0"/>
              <a:t>pollinators, especially native bees that nest in the ground.</a:t>
            </a:r>
          </a:p>
          <a:p>
            <a:r>
              <a:rPr lang="en-US" sz="2000" dirty="0" smtClean="0"/>
              <a:t> All the </a:t>
            </a:r>
            <a:r>
              <a:rPr lang="en-US" sz="2000" dirty="0"/>
              <a:t>adverse effects of this increase must be taken into account when considering this application. </a:t>
            </a:r>
          </a:p>
        </p:txBody>
      </p:sp>
      <p:pic>
        <p:nvPicPr>
          <p:cNvPr id="7" name="Content Placeholder 6" descr="40380IG00_w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3" r="22313"/>
          <a:stretch>
            <a:fillRect/>
          </a:stretch>
        </p:blipFill>
        <p:spPr>
          <a:xfrm>
            <a:off x="457200" y="1520825"/>
            <a:ext cx="3627438" cy="4525963"/>
          </a:xfrm>
        </p:spPr>
      </p:pic>
      <p:sp>
        <p:nvSpPr>
          <p:cNvPr id="4" name="TextBox 3"/>
          <p:cNvSpPr txBox="1"/>
          <p:nvPr/>
        </p:nvSpPr>
        <p:spPr>
          <a:xfrm>
            <a:off x="675671" y="6021218"/>
            <a:ext cx="10974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EPA</a:t>
            </a:r>
          </a:p>
          <a:p>
            <a:pPr algn="ctr"/>
            <a:r>
              <a:rPr lang="en-US" sz="1600" dirty="0"/>
              <a:t>30/3/2023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3094" y="6021218"/>
            <a:ext cx="36401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GE Free NZ in Food and Environment</a:t>
            </a:r>
          </a:p>
          <a:p>
            <a:pPr algn="ctr"/>
            <a:r>
              <a:rPr lang="en-US" sz="1600" dirty="0">
                <a:hlinkClick r:id="rId4"/>
              </a:rPr>
              <a:t>www.gefree.org.nz</a:t>
            </a:r>
            <a:r>
              <a:rPr lang="en-NZ" sz="1600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7966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0" y="173038"/>
            <a:ext cx="4338320" cy="924242"/>
          </a:xfrm>
          <a:solidFill>
            <a:srgbClr val="EDD3B6"/>
          </a:solidFill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References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121"/>
            <a:ext cx="8229600" cy="4587239"/>
          </a:xfrm>
          <a:solidFill>
            <a:srgbClr val="EDD3B6"/>
          </a:solidFill>
        </p:spPr>
        <p:txBody>
          <a:bodyPr/>
          <a:lstStyle/>
          <a:p>
            <a:r>
              <a:rPr lang="en-NZ" sz="2000" dirty="0"/>
              <a:t>Vieira, J.L., Campos, S.O., Smagghe, G. </a:t>
            </a:r>
            <a:r>
              <a:rPr lang="en-NZ" sz="2000" i="1" dirty="0"/>
              <a:t>et al.</a:t>
            </a:r>
            <a:r>
              <a:rPr lang="en-NZ" sz="2000" dirty="0"/>
              <a:t> Area-wide survey of thiamethoxam resistance and control failure likelihood in the rice stink bugs </a:t>
            </a:r>
            <a:r>
              <a:rPr lang="en-NZ" sz="2000" i="1" dirty="0"/>
              <a:t>Oebalus poecilus</a:t>
            </a:r>
            <a:r>
              <a:rPr lang="en-NZ" sz="2000" dirty="0"/>
              <a:t> and </a:t>
            </a:r>
            <a:r>
              <a:rPr lang="en-NZ" sz="2000" i="1" dirty="0"/>
              <a:t>O. ypsilongriseus</a:t>
            </a:r>
            <a:r>
              <a:rPr lang="en-NZ" sz="2000" dirty="0"/>
              <a:t>. </a:t>
            </a:r>
            <a:r>
              <a:rPr lang="en-NZ" sz="2000" i="1" dirty="0"/>
              <a:t>J Pest Sci</a:t>
            </a:r>
            <a:r>
              <a:rPr lang="en-NZ" sz="2000" dirty="0"/>
              <a:t> </a:t>
            </a:r>
            <a:r>
              <a:rPr lang="en-NZ" sz="2000" b="1" dirty="0"/>
              <a:t>95</a:t>
            </a:r>
            <a:r>
              <a:rPr lang="en-NZ" sz="2000" dirty="0"/>
              <a:t>, 1151–1161 (2022). </a:t>
            </a:r>
            <a:r>
              <a:rPr lang="en-NZ" sz="2000" dirty="0">
                <a:hlinkClick r:id="rId2"/>
              </a:rPr>
              <a:t>https://doi.org/10.1007/s10340-021-01445-</a:t>
            </a:r>
            <a:r>
              <a:rPr lang="en-NZ" sz="2000" dirty="0" smtClean="0">
                <a:hlinkClick r:id="rId2"/>
              </a:rPr>
              <a:t>5</a:t>
            </a:r>
            <a:endParaRPr lang="en-NZ" sz="2000" dirty="0" smtClean="0"/>
          </a:p>
          <a:p>
            <a:r>
              <a:rPr lang="en-NZ" sz="2000" dirty="0" smtClean="0"/>
              <a:t>García</a:t>
            </a:r>
            <a:r>
              <a:rPr lang="en-NZ" sz="2000" dirty="0"/>
              <a:t>-Valcárcel, A.I., Campos-Rivela, J.M., Hernando Guil, M.D. </a:t>
            </a:r>
            <a:r>
              <a:rPr lang="en-NZ" sz="2000" i="1" dirty="0"/>
              <a:t>et al.</a:t>
            </a:r>
            <a:r>
              <a:rPr lang="en-NZ" sz="2000" dirty="0"/>
              <a:t> Neonicotinoid contamination in wildflowers collected from citrus orchards in a northwestern Mediterranean Region (Spain) after tree foliar treatments. </a:t>
            </a:r>
            <a:r>
              <a:rPr lang="en-NZ" sz="2000" i="1" dirty="0"/>
              <a:t>Environ Sci Pollut Res</a:t>
            </a:r>
            <a:r>
              <a:rPr lang="en-NZ" sz="2000" dirty="0"/>
              <a:t> </a:t>
            </a:r>
            <a:r>
              <a:rPr lang="en-NZ" sz="2000" b="1" dirty="0"/>
              <a:t>29</a:t>
            </a:r>
            <a:r>
              <a:rPr lang="en-NZ" sz="2000" dirty="0"/>
              <a:t>, 53482–53495 (2022). </a:t>
            </a:r>
            <a:r>
              <a:rPr lang="en-GB" sz="2000" u="sng" dirty="0">
                <a:hlinkClick r:id="rId3"/>
              </a:rPr>
              <a:t>https://doi.org/10.1007/s11356-022-19331-7</a:t>
            </a:r>
            <a:endParaRPr lang="en-NZ" sz="2000" dirty="0"/>
          </a:p>
          <a:p>
            <a:r>
              <a:rPr lang="en-NZ" sz="2000" dirty="0"/>
              <a:t>Paunescu, A.; Soare, L.C.; Fierascu, I.; Fierascu, R.C.; Mihaescu, C.F.; Tofan, L.; Ponepal, C.M. Ecotoxicological Studies on the Action of Actara 25 WG Insecticide on Prussian Carp (</a:t>
            </a:r>
            <a:r>
              <a:rPr lang="en-NZ" sz="2000" i="1" dirty="0"/>
              <a:t>Carassius gibelio</a:t>
            </a:r>
            <a:r>
              <a:rPr lang="en-NZ" sz="2000" dirty="0"/>
              <a:t>) and Marsh Frog (</a:t>
            </a:r>
            <a:r>
              <a:rPr lang="en-NZ" sz="2000" i="1" dirty="0"/>
              <a:t>Pelophylax ridibundus</a:t>
            </a:r>
            <a:r>
              <a:rPr lang="en-NZ" sz="2000" dirty="0"/>
              <a:t>). </a:t>
            </a:r>
            <a:r>
              <a:rPr lang="en-NZ" sz="2000" i="1" dirty="0"/>
              <a:t>Toxics </a:t>
            </a:r>
            <a:r>
              <a:rPr lang="en-NZ" sz="2000" b="1" dirty="0"/>
              <a:t>2022</a:t>
            </a:r>
            <a:r>
              <a:rPr lang="en-NZ" sz="2000" dirty="0"/>
              <a:t>, </a:t>
            </a:r>
            <a:r>
              <a:rPr lang="en-NZ" sz="2000" i="1" dirty="0"/>
              <a:t>10</a:t>
            </a:r>
            <a:r>
              <a:rPr lang="en-NZ" sz="2000" dirty="0"/>
              <a:t>, 114. https://doi.org/10.3390/ toxics10030114  </a:t>
            </a:r>
            <a:endParaRPr lang="en-NZ" sz="2000" dirty="0" smtClean="0"/>
          </a:p>
          <a:p>
            <a:endParaRPr lang="en-NZ" sz="2000" dirty="0"/>
          </a:p>
          <a:p>
            <a:endParaRPr lang="en-NZ" sz="11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19680" y="5991275"/>
            <a:ext cx="4338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GE Free NZ in Food and Environment</a:t>
            </a:r>
          </a:p>
          <a:p>
            <a:pPr algn="ctr"/>
            <a:r>
              <a:rPr lang="en-US" dirty="0">
                <a:hlinkClick r:id="rId4"/>
              </a:rPr>
              <a:t>www.gefree.org.nz</a:t>
            </a:r>
            <a:r>
              <a:rPr lang="en-NZ" dirty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6008470"/>
            <a:ext cx="133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EPA</a:t>
            </a:r>
          </a:p>
          <a:p>
            <a:pPr algn="ctr"/>
            <a:r>
              <a:rPr lang="en-US" dirty="0"/>
              <a:t>30/3/202</a:t>
            </a:r>
          </a:p>
        </p:txBody>
      </p:sp>
    </p:spTree>
    <p:extLst>
      <p:ext uri="{BB962C8B-B14F-4D97-AF65-F5344CB8AC3E}">
        <p14:creationId xmlns:p14="http://schemas.microsoft.com/office/powerpoint/2010/main" val="983823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360" y="274638"/>
            <a:ext cx="4216400" cy="985202"/>
          </a:xfrm>
          <a:solidFill>
            <a:srgbClr val="EDD3B6"/>
          </a:solidFill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References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EDD3B6"/>
          </a:solidFill>
        </p:spPr>
        <p:txBody>
          <a:bodyPr/>
          <a:lstStyle/>
          <a:p>
            <a:r>
              <a:rPr lang="en-US" sz="1800" u="sng" dirty="0">
                <a:hlinkClick r:id="rId2"/>
              </a:rPr>
              <a:t>https://data.consilium.europa.eu/doc/document/ST-13901-2022-INIT/en/pdf</a:t>
            </a:r>
            <a:endParaRPr lang="en-NZ" sz="1800" dirty="0"/>
          </a:p>
          <a:p>
            <a:r>
              <a:rPr lang="en-NZ" sz="1800" dirty="0"/>
              <a:t>https://www.realagriculture.com/2021/03/health-canada-introduces-new-restrictions-but-backs-off-proposal-to-ban-two-main-neonics/</a:t>
            </a:r>
          </a:p>
          <a:p>
            <a:r>
              <a:rPr lang="en-US" sz="1800" dirty="0"/>
              <a:t>http://</a:t>
            </a:r>
            <a:r>
              <a:rPr lang="en-US" sz="1800" dirty="0" err="1"/>
              <a:t>sitem.herts.ac.uk</a:t>
            </a:r>
            <a:r>
              <a:rPr lang="en-US" sz="1800" dirty="0"/>
              <a:t>/</a:t>
            </a:r>
            <a:r>
              <a:rPr lang="en-US" sz="1800" dirty="0" err="1"/>
              <a:t>aeru</a:t>
            </a:r>
            <a:r>
              <a:rPr lang="en-US" sz="1800" dirty="0"/>
              <a:t>/</a:t>
            </a:r>
            <a:r>
              <a:rPr lang="en-US" sz="1800" dirty="0" err="1"/>
              <a:t>ppdb</a:t>
            </a:r>
            <a:r>
              <a:rPr lang="en-US" sz="1800" dirty="0"/>
              <a:t>/en/Reports/631.htm</a:t>
            </a:r>
            <a:endParaRPr lang="en-NZ" sz="1800" dirty="0"/>
          </a:p>
          <a:p>
            <a:r>
              <a:rPr lang="en-US" sz="1800" dirty="0"/>
              <a:t>https://</a:t>
            </a:r>
            <a:r>
              <a:rPr lang="en-US" sz="1800" dirty="0" err="1"/>
              <a:t>www.landcareresearch.co.nz</a:t>
            </a:r>
            <a:r>
              <a:rPr lang="en-US" sz="1800" dirty="0"/>
              <a:t>/tools-and-resources/education/pollination/</a:t>
            </a:r>
            <a:endParaRPr lang="en-NZ" sz="1800" dirty="0"/>
          </a:p>
          <a:p>
            <a:r>
              <a:rPr lang="en-US" sz="1800" dirty="0"/>
              <a:t>Scott A. Elias S., (2022) Plight of the Bumblebees, Editor(s): Dominick A.DS., Goldstein M.I, Imperiled: </a:t>
            </a:r>
            <a:r>
              <a:rPr lang="en-US" sz="1800" i="1" dirty="0"/>
              <a:t>The Encyclopedia of Conservation,</a:t>
            </a:r>
            <a:r>
              <a:rPr lang="en-US" sz="1800" dirty="0"/>
              <a:t> Elsevier, pp.549-565, ISBN 9780128211397, </a:t>
            </a:r>
            <a:r>
              <a:rPr lang="en-US" sz="1800" dirty="0">
                <a:hlinkClick r:id="rId3"/>
              </a:rPr>
              <a:t>https://doi.org/10.1016/B978-0-12-821139-7.00240-3</a:t>
            </a:r>
            <a:r>
              <a:rPr lang="en-US" sz="1800" dirty="0" smtClean="0"/>
              <a:t>.</a:t>
            </a:r>
          </a:p>
          <a:p>
            <a:r>
              <a:rPr lang="en-NZ" sz="1800" dirty="0"/>
              <a:t>Coulon, M. </a:t>
            </a:r>
            <a:r>
              <a:rPr lang="en-NZ" sz="1800" i="1" dirty="0"/>
              <a:t>et al.</a:t>
            </a:r>
            <a:r>
              <a:rPr lang="en-NZ" sz="1800" dirty="0"/>
              <a:t> (2018) “Metabolisation of thiamethoxam (a neonicotinoid pesticide) and interaction with the chronic bee paralysis virus in Honeybees,” </a:t>
            </a:r>
            <a:r>
              <a:rPr lang="en-NZ" sz="1800" i="1" dirty="0"/>
              <a:t>Pesticide Biochemistry and Physiology</a:t>
            </a:r>
            <a:r>
              <a:rPr lang="en-NZ" sz="1800" dirty="0"/>
              <a:t>, 144, pp. 10–18. Available at: https://doi.org/10.1016/j.pestbp.2017.10.009</a:t>
            </a:r>
          </a:p>
          <a:p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2570480" y="6126163"/>
            <a:ext cx="441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GE Free NZ in Food and Environment</a:t>
            </a:r>
          </a:p>
          <a:p>
            <a:pPr algn="ctr"/>
            <a:r>
              <a:rPr lang="en-US" dirty="0">
                <a:hlinkClick r:id="rId4"/>
              </a:rPr>
              <a:t>www.gefree.org.nz</a:t>
            </a:r>
            <a:r>
              <a:rPr lang="en-NZ" dirty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6153518"/>
            <a:ext cx="1696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EPA</a:t>
            </a:r>
          </a:p>
          <a:p>
            <a:pPr algn="ctr"/>
            <a:r>
              <a:rPr lang="en-US" dirty="0"/>
              <a:t>30/3/</a:t>
            </a:r>
            <a:r>
              <a:rPr lang="en-US" dirty="0" smtClean="0"/>
              <a:t>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26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240" y="274638"/>
            <a:ext cx="5638800" cy="751522"/>
          </a:xfrm>
          <a:solidFill>
            <a:srgbClr val="EDD3B6"/>
          </a:solidFill>
        </p:spPr>
        <p:txBody>
          <a:bodyPr/>
          <a:lstStyle/>
          <a:p>
            <a:r>
              <a:rPr lang="en-US" sz="4000" dirty="0" smtClean="0">
                <a:solidFill>
                  <a:srgbClr val="000000"/>
                </a:solidFill>
              </a:rPr>
              <a:t>References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4662270"/>
          </a:xfrm>
          <a:solidFill>
            <a:srgbClr val="EDD3B6"/>
          </a:solidFill>
        </p:spPr>
        <p:txBody>
          <a:bodyPr/>
          <a:lstStyle/>
          <a:p>
            <a:r>
              <a:rPr lang="en-NZ" sz="1800" dirty="0" smtClean="0"/>
              <a:t>Wang</a:t>
            </a:r>
            <a:r>
              <a:rPr lang="en-NZ" sz="1800" dirty="0"/>
              <a:t>, D. </a:t>
            </a:r>
            <a:r>
              <a:rPr lang="en-NZ" sz="1800" i="1" dirty="0"/>
              <a:t>et al.</a:t>
            </a:r>
            <a:r>
              <a:rPr lang="en-NZ" sz="1800" dirty="0"/>
              <a:t> (2022) “Joint Toxic Effects of Thiamethoxam and fluconazole on the adult worker honey bees (apis mellifera L.),” </a:t>
            </a:r>
            <a:r>
              <a:rPr lang="en-NZ" sz="1800" i="1" dirty="0"/>
              <a:t>Environmental Pollution</a:t>
            </a:r>
            <a:r>
              <a:rPr lang="en-NZ" sz="1800" dirty="0"/>
              <a:t>, p. 120806. https://doi.org/10.1016/j.envpol.2022.120806. </a:t>
            </a:r>
          </a:p>
          <a:p>
            <a:r>
              <a:rPr lang="en-US" sz="1800" dirty="0"/>
              <a:t>Liu, N., Pan, X., Yang, Q. </a:t>
            </a:r>
            <a:r>
              <a:rPr lang="en-US" sz="1800" i="1" dirty="0"/>
              <a:t>et al.</a:t>
            </a:r>
            <a:r>
              <a:rPr lang="en-US" sz="1800" dirty="0"/>
              <a:t> The dissipation of thiamethoxam and its main metabolite clothianidin during strawberry growth and jam-making process. </a:t>
            </a:r>
            <a:r>
              <a:rPr lang="en-US" sz="1800" i="1" dirty="0" err="1"/>
              <a:t>Sci</a:t>
            </a:r>
            <a:r>
              <a:rPr lang="en-US" sz="1800" i="1" dirty="0"/>
              <a:t> Rep</a:t>
            </a:r>
            <a:r>
              <a:rPr lang="en-US" sz="1800" dirty="0"/>
              <a:t> </a:t>
            </a:r>
            <a:r>
              <a:rPr lang="en-US" sz="1800" b="1" dirty="0"/>
              <a:t>8</a:t>
            </a:r>
            <a:r>
              <a:rPr lang="en-US" sz="1800" dirty="0"/>
              <a:t>, 15242 (2018). </a:t>
            </a:r>
            <a:r>
              <a:rPr lang="en-US" sz="1800" dirty="0">
                <a:hlinkClick r:id="rId2"/>
              </a:rPr>
              <a:t>https://doi.org/10.1038/s41598-018-33334-</a:t>
            </a:r>
            <a:r>
              <a:rPr lang="en-US" sz="1800" dirty="0" smtClean="0">
                <a:hlinkClick r:id="rId2"/>
              </a:rPr>
              <a:t>w</a:t>
            </a:r>
            <a:endParaRPr lang="en-US" sz="1800" dirty="0" smtClean="0"/>
          </a:p>
          <a:p>
            <a:r>
              <a:rPr lang="en-US" sz="1800" dirty="0"/>
              <a:t>Mörtl M., </a:t>
            </a:r>
            <a:r>
              <a:rPr lang="en-US" sz="1800" dirty="0" err="1"/>
              <a:t>Darvas</a:t>
            </a:r>
            <a:r>
              <a:rPr lang="en-US" sz="1800" dirty="0"/>
              <a:t> B., </a:t>
            </a:r>
            <a:r>
              <a:rPr lang="en-US" sz="1800" dirty="0" err="1"/>
              <a:t>Vehovszky</a:t>
            </a:r>
            <a:r>
              <a:rPr lang="en-US" sz="1800" dirty="0"/>
              <a:t> A., </a:t>
            </a:r>
            <a:r>
              <a:rPr lang="en-US" sz="1800" dirty="0" err="1"/>
              <a:t>Győri</a:t>
            </a:r>
            <a:r>
              <a:rPr lang="en-US" sz="1800" dirty="0"/>
              <a:t> J. &amp; </a:t>
            </a:r>
            <a:r>
              <a:rPr lang="en-US" sz="1800" dirty="0" err="1"/>
              <a:t>Székács</a:t>
            </a:r>
            <a:r>
              <a:rPr lang="en-US" sz="1800" dirty="0"/>
              <a:t> A. (2019) Contamination of the guttation liquid of two common weeds with neonicotinoids from coated maize seeds planted in close proximity </a:t>
            </a:r>
            <a:r>
              <a:rPr lang="en-US" sz="1800" i="1" dirty="0"/>
              <a:t>Sci. Total Environ</a:t>
            </a:r>
            <a:r>
              <a:rPr lang="en-US" sz="1800" dirty="0"/>
              <a:t>., 649, pp. 1137- 1143. </a:t>
            </a:r>
            <a:r>
              <a:rPr lang="en-US" sz="1800" u="sng" dirty="0">
                <a:hlinkClick r:id="rId3"/>
              </a:rPr>
              <a:t>10.1016/j.scitotenv.2018.08.271</a:t>
            </a:r>
            <a:endParaRPr lang="en-NZ" sz="1800" dirty="0"/>
          </a:p>
          <a:p>
            <a:r>
              <a:rPr lang="en-US" sz="1800" dirty="0" err="1"/>
              <a:t>Tosi</a:t>
            </a:r>
            <a:r>
              <a:rPr lang="en-US" sz="1800" dirty="0"/>
              <a:t>, S., </a:t>
            </a:r>
            <a:r>
              <a:rPr lang="en-US" sz="1800" dirty="0" err="1"/>
              <a:t>Nieh</a:t>
            </a:r>
            <a:r>
              <a:rPr lang="en-US" sz="1800" dirty="0"/>
              <a:t>, J.C. (2017) A common neonicotinoid pesticide, thiamethoxam, alters honeybee activity, motor functions, and movement to light. </a:t>
            </a:r>
            <a:r>
              <a:rPr lang="en-US" sz="1800" i="1" dirty="0" err="1"/>
              <a:t>Sci</a:t>
            </a:r>
            <a:r>
              <a:rPr lang="en-US" sz="1800" i="1" dirty="0"/>
              <a:t> Rep</a:t>
            </a:r>
            <a:r>
              <a:rPr lang="en-US" sz="1800" dirty="0"/>
              <a:t> </a:t>
            </a:r>
            <a:r>
              <a:rPr lang="en-US" sz="1800" b="1" dirty="0"/>
              <a:t>7</a:t>
            </a:r>
            <a:r>
              <a:rPr lang="en-US" sz="1800" dirty="0"/>
              <a:t>, 15132 </a:t>
            </a:r>
            <a:r>
              <a:rPr lang="en-US" sz="1800" u="sng" dirty="0">
                <a:hlinkClick r:id="rId4"/>
              </a:rPr>
              <a:t>https://www.nature.com/articles/s41598-017-15308-6</a:t>
            </a:r>
            <a:endParaRPr lang="en-NZ" sz="1800" dirty="0"/>
          </a:p>
          <a:p>
            <a:endParaRPr lang="en-NZ" sz="1800" dirty="0"/>
          </a:p>
          <a:p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2600960" y="5856070"/>
            <a:ext cx="4094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GE Free NZ in Food and Environment</a:t>
            </a:r>
          </a:p>
          <a:p>
            <a:pPr algn="ctr"/>
            <a:r>
              <a:rPr lang="en-US" dirty="0">
                <a:hlinkClick r:id="rId5"/>
              </a:rPr>
              <a:t>www.gefree.org.nz</a:t>
            </a:r>
            <a:r>
              <a:rPr lang="en-NZ" dirty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5873265"/>
            <a:ext cx="1351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EPA</a:t>
            </a:r>
          </a:p>
          <a:p>
            <a:pPr algn="ctr"/>
            <a:r>
              <a:rPr lang="en-US" dirty="0"/>
              <a:t>30/3/</a:t>
            </a:r>
            <a:r>
              <a:rPr lang="en-US" dirty="0" smtClean="0"/>
              <a:t>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508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for others to come </a:t>
            </a:r>
            <a:endParaRPr lang="en-US" dirty="0"/>
          </a:p>
        </p:txBody>
      </p:sp>
      <p:pic>
        <p:nvPicPr>
          <p:cNvPr id="4" name="Content Placeholder 3" descr="DSCN188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855058" y="6179439"/>
            <a:ext cx="10974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EPA</a:t>
            </a:r>
            <a:endParaRPr lang="en-US" sz="1600" dirty="0"/>
          </a:p>
          <a:p>
            <a:pPr algn="ctr"/>
            <a:r>
              <a:rPr lang="en-US" sz="1600" dirty="0" smtClean="0"/>
              <a:t>30/3/2023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495002" y="6179439"/>
            <a:ext cx="4003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GE Fr</a:t>
            </a:r>
            <a:r>
              <a:rPr lang="en-US" dirty="0"/>
              <a:t>ee NZ in Food and Environment</a:t>
            </a:r>
          </a:p>
          <a:p>
            <a:pPr algn="ctr"/>
            <a:r>
              <a:rPr lang="en-US" dirty="0">
                <a:hlinkClick r:id="rId4"/>
              </a:rPr>
              <a:t>www.gefree.org.nz</a:t>
            </a:r>
            <a:r>
              <a:rPr lang="en-N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33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840" y="274638"/>
            <a:ext cx="7172960" cy="1143000"/>
          </a:xfrm>
          <a:solidFill>
            <a:srgbClr val="CCFFCC"/>
          </a:solidFill>
        </p:spPr>
        <p:txBody>
          <a:bodyPr/>
          <a:lstStyle/>
          <a:p>
            <a:r>
              <a:rPr lang="en-NZ" sz="4000" b="1" u="sng" dirty="0">
                <a:solidFill>
                  <a:srgbClr val="000000"/>
                </a:solidFill>
              </a:rPr>
              <a:t>New Zealand Indigenous</a:t>
            </a:r>
            <a:r>
              <a:rPr lang="en-NZ" sz="4000" b="1" dirty="0">
                <a:solidFill>
                  <a:srgbClr val="000000"/>
                </a:solidFill>
              </a:rPr>
              <a:t> </a:t>
            </a:r>
            <a:r>
              <a:rPr lang="en-NZ" sz="4000" dirty="0">
                <a:solidFill>
                  <a:srgbClr val="000000"/>
                </a:solidFill>
              </a:rPr>
              <a:t/>
            </a:r>
            <a:br>
              <a:rPr lang="en-NZ" sz="4000" dirty="0">
                <a:solidFill>
                  <a:srgbClr val="000000"/>
                </a:solidFill>
              </a:rPr>
            </a:br>
            <a:r>
              <a:rPr lang="en-NZ" sz="4000" b="1" u="sng" dirty="0">
                <a:solidFill>
                  <a:srgbClr val="000000"/>
                </a:solidFill>
              </a:rPr>
              <a:t>BioDiversity</a:t>
            </a:r>
            <a:endParaRPr lang="en-NZ" sz="40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68800" y="1521192"/>
            <a:ext cx="4521200" cy="4525963"/>
          </a:xfrm>
          <a:solidFill>
            <a:srgbClr val="CCFFCC"/>
          </a:solidFill>
        </p:spPr>
        <p:txBody>
          <a:bodyPr/>
          <a:lstStyle/>
          <a:p>
            <a:r>
              <a:rPr lang="en-NZ" sz="2400" dirty="0" smtClean="0"/>
              <a:t>Flora - </a:t>
            </a:r>
            <a:r>
              <a:rPr lang="en-NZ" sz="2400" dirty="0"/>
              <a:t>Kauri, Miro, Rimu, Kahakatea, Totara, </a:t>
            </a:r>
            <a:r>
              <a:rPr lang="en-NZ" sz="2400" dirty="0" smtClean="0"/>
              <a:t>Matai, Harakeke, Hebe</a:t>
            </a:r>
            <a:r>
              <a:rPr lang="en-NZ" sz="2400" dirty="0"/>
              <a:t>, Kaka beak, Kowhai, mingi mingi</a:t>
            </a:r>
          </a:p>
          <a:p>
            <a:r>
              <a:rPr lang="en-NZ" sz="2400" dirty="0" smtClean="0"/>
              <a:t>Birds - Kaka</a:t>
            </a:r>
            <a:r>
              <a:rPr lang="en-NZ" sz="2400" dirty="0"/>
              <a:t>, Tui, Kereru, Fantail</a:t>
            </a:r>
            <a:r>
              <a:rPr lang="en-NZ" sz="2400" dirty="0" smtClean="0"/>
              <a:t>,</a:t>
            </a:r>
            <a:endParaRPr lang="en-NZ" sz="2400" dirty="0"/>
          </a:p>
          <a:p>
            <a:r>
              <a:rPr lang="en-NZ" sz="2400" dirty="0" smtClean="0"/>
              <a:t>Insects </a:t>
            </a:r>
            <a:r>
              <a:rPr lang="mr-IN" sz="2400" dirty="0" smtClean="0"/>
              <a:t>–</a:t>
            </a:r>
            <a:r>
              <a:rPr lang="en-NZ" sz="2400" dirty="0" smtClean="0"/>
              <a:t> Weta, 126 species of native bees </a:t>
            </a:r>
            <a:r>
              <a:rPr lang="en-NZ" sz="2400" dirty="0"/>
              <a:t>and 1000 </a:t>
            </a:r>
            <a:r>
              <a:rPr lang="en-NZ" sz="2400" dirty="0" smtClean="0"/>
              <a:t>arthropods </a:t>
            </a:r>
          </a:p>
          <a:p>
            <a:r>
              <a:rPr lang="en-NZ" sz="2400" dirty="0" smtClean="0"/>
              <a:t>Frogs </a:t>
            </a:r>
            <a:r>
              <a:rPr lang="en-NZ" sz="2400" dirty="0"/>
              <a:t>7 indigenous carry babies on </a:t>
            </a:r>
            <a:r>
              <a:rPr lang="en-NZ" sz="2400" dirty="0" smtClean="0"/>
              <a:t>back</a:t>
            </a:r>
            <a:endParaRPr lang="en-NZ" sz="2400" dirty="0"/>
          </a:p>
          <a:p>
            <a:endParaRPr lang="en-US" dirty="0"/>
          </a:p>
        </p:txBody>
      </p:sp>
      <p:pic>
        <p:nvPicPr>
          <p:cNvPr id="7" name="Content Placeholder 6" descr="nz-native-trees-copy-2-copy-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9" r="18369"/>
          <a:stretch>
            <a:fillRect/>
          </a:stretch>
        </p:blipFill>
        <p:spPr>
          <a:xfrm>
            <a:off x="530408" y="1521191"/>
            <a:ext cx="3612783" cy="4510723"/>
          </a:xfrm>
        </p:spPr>
      </p:pic>
      <p:sp>
        <p:nvSpPr>
          <p:cNvPr id="4" name="Rectangle 3"/>
          <p:cNvSpPr/>
          <p:nvPr/>
        </p:nvSpPr>
        <p:spPr>
          <a:xfrm>
            <a:off x="802640" y="6031915"/>
            <a:ext cx="145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EPA</a:t>
            </a:r>
          </a:p>
          <a:p>
            <a:pPr algn="ctr"/>
            <a:r>
              <a:rPr lang="en-US" dirty="0"/>
              <a:t>30/3/2023</a:t>
            </a:r>
          </a:p>
        </p:txBody>
      </p:sp>
      <p:sp>
        <p:nvSpPr>
          <p:cNvPr id="5" name="Rectangle 4"/>
          <p:cNvSpPr/>
          <p:nvPr/>
        </p:nvSpPr>
        <p:spPr>
          <a:xfrm>
            <a:off x="2621280" y="60319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GE Free NZ in Food and Environment</a:t>
            </a:r>
          </a:p>
          <a:p>
            <a:pPr algn="ctr"/>
            <a:r>
              <a:rPr lang="en-US" dirty="0">
                <a:hlinkClick r:id="rId3"/>
              </a:rPr>
              <a:t>www.gefree.org.nz</a:t>
            </a:r>
            <a:r>
              <a:rPr lang="en-N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2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080" y="274638"/>
            <a:ext cx="5659120" cy="1143000"/>
          </a:xfrm>
          <a:solidFill>
            <a:srgbClr val="CCFFCC"/>
          </a:solidFill>
        </p:spPr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</a:rPr>
              <a:t>HSNO responsibilities</a:t>
            </a:r>
            <a:br>
              <a:rPr lang="en-US" sz="3600" dirty="0" smtClean="0">
                <a:solidFill>
                  <a:srgbClr val="000000"/>
                </a:solidFill>
              </a:rPr>
            </a:br>
            <a:r>
              <a:rPr lang="en-US" sz="3600" dirty="0">
                <a:solidFill>
                  <a:srgbClr val="000000"/>
                </a:solidFill>
              </a:rPr>
              <a:t>HSNO s: 5, 6, &amp;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8001"/>
            <a:ext cx="8229600" cy="3606800"/>
          </a:xfrm>
          <a:solidFill>
            <a:srgbClr val="CCFFCC"/>
          </a:solidFill>
        </p:spPr>
        <p:txBody>
          <a:bodyPr/>
          <a:lstStyle/>
          <a:p>
            <a:r>
              <a:rPr lang="en-US" dirty="0"/>
              <a:t>The EPA is charged with avoiding the adverse effects of hazardous substances</a:t>
            </a:r>
            <a:r>
              <a:rPr lang="en-US" dirty="0" smtClean="0"/>
              <a:t>;</a:t>
            </a:r>
          </a:p>
          <a:p>
            <a:r>
              <a:rPr lang="en-US" dirty="0" smtClean="0"/>
              <a:t>safeguarding </a:t>
            </a:r>
            <a:r>
              <a:rPr lang="en-US" dirty="0"/>
              <a:t>the life supporting capacity of the air, water in relation to the sustainability of native and valued introduced flora and fauna soil and ecosystems. </a:t>
            </a:r>
            <a:endParaRPr lang="en-NZ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89200" y="58287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GE Free NZ in Food and Environment</a:t>
            </a:r>
          </a:p>
          <a:p>
            <a:pPr algn="ctr"/>
            <a:r>
              <a:rPr lang="en-US" dirty="0">
                <a:hlinkClick r:id="rId2"/>
              </a:rPr>
              <a:t>www.gefree.org.nz</a:t>
            </a:r>
            <a:r>
              <a:rPr lang="en-NZ" dirty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5828715"/>
            <a:ext cx="1412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EPA</a:t>
            </a:r>
          </a:p>
          <a:p>
            <a:pPr algn="ctr"/>
            <a:r>
              <a:rPr lang="en-US" dirty="0"/>
              <a:t>30/3/2023</a:t>
            </a:r>
          </a:p>
        </p:txBody>
      </p:sp>
    </p:spTree>
    <p:extLst>
      <p:ext uri="{BB962C8B-B14F-4D97-AF65-F5344CB8AC3E}">
        <p14:creationId xmlns:p14="http://schemas.microsoft.com/office/powerpoint/2010/main" val="4240055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94" y="183275"/>
            <a:ext cx="7338353" cy="980122"/>
          </a:xfrm>
          <a:solidFill>
            <a:srgbClr val="EDD3B6"/>
          </a:solidFill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Brown Marmorated Stinkbug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7160"/>
            <a:ext cx="8229600" cy="453644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2400" dirty="0" smtClean="0"/>
              <a:t>The application rates from 4 a year to 19 a 4.5 fold increase. </a:t>
            </a:r>
          </a:p>
          <a:p>
            <a:r>
              <a:rPr lang="en-US" sz="2400" dirty="0" smtClean="0"/>
              <a:t>This </a:t>
            </a:r>
            <a:r>
              <a:rPr lang="en-US" sz="2400" dirty="0"/>
              <a:t>will </a:t>
            </a:r>
            <a:r>
              <a:rPr lang="en-US" sz="2400" dirty="0" smtClean="0"/>
              <a:t>impact heavily on producers and endanger the pollination of plants, </a:t>
            </a:r>
            <a:r>
              <a:rPr lang="en-US" sz="2400" dirty="0"/>
              <a:t>bees and non- target insects.  </a:t>
            </a:r>
            <a:endParaRPr lang="en-US" sz="2400" dirty="0" smtClean="0"/>
          </a:p>
          <a:p>
            <a:r>
              <a:rPr lang="en-US" sz="2400" dirty="0" smtClean="0"/>
              <a:t>Syngenta </a:t>
            </a:r>
            <a:r>
              <a:rPr lang="en-US" sz="2400" dirty="0"/>
              <a:t>own Actara SDS sheet spray programme for use in </a:t>
            </a:r>
            <a:r>
              <a:rPr lang="en-US" sz="2400" dirty="0" smtClean="0"/>
              <a:t>food produce  </a:t>
            </a:r>
            <a:r>
              <a:rPr lang="en-US" sz="2400" dirty="0"/>
              <a:t>all state that they should only have 1-2 applications per year. </a:t>
            </a:r>
            <a:endParaRPr lang="en-US" sz="2400" dirty="0" smtClean="0"/>
          </a:p>
          <a:p>
            <a:r>
              <a:rPr lang="en-US" sz="2400" dirty="0" smtClean="0"/>
              <a:t>It </a:t>
            </a:r>
            <a:r>
              <a:rPr lang="en-US" sz="2400" dirty="0"/>
              <a:t>is not clear how many times a variety of neonicotinoids will be used in one season. </a:t>
            </a:r>
          </a:p>
          <a:p>
            <a:r>
              <a:rPr lang="en-US" sz="2400" dirty="0"/>
              <a:t>If approved </a:t>
            </a:r>
            <a:r>
              <a:rPr lang="en-US" sz="2400" dirty="0" smtClean="0"/>
              <a:t>only </a:t>
            </a:r>
            <a:r>
              <a:rPr lang="en-US" sz="2400" dirty="0"/>
              <a:t>two application of any neonicotinoid spray will be used in a season.</a:t>
            </a:r>
            <a:endParaRPr lang="en-NZ" sz="2400" dirty="0"/>
          </a:p>
          <a:p>
            <a:endParaRPr lang="en-NZ" dirty="0"/>
          </a:p>
        </p:txBody>
      </p:sp>
      <p:sp>
        <p:nvSpPr>
          <p:cNvPr id="4" name="Rectangle 3"/>
          <p:cNvSpPr/>
          <p:nvPr/>
        </p:nvSpPr>
        <p:spPr>
          <a:xfrm>
            <a:off x="822960" y="6113195"/>
            <a:ext cx="143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EPA</a:t>
            </a:r>
          </a:p>
          <a:p>
            <a:pPr algn="ctr"/>
            <a:r>
              <a:rPr lang="en-US" dirty="0"/>
              <a:t>30/3/2023</a:t>
            </a:r>
          </a:p>
        </p:txBody>
      </p:sp>
      <p:sp>
        <p:nvSpPr>
          <p:cNvPr id="5" name="Rectangle 4"/>
          <p:cNvSpPr/>
          <p:nvPr/>
        </p:nvSpPr>
        <p:spPr>
          <a:xfrm>
            <a:off x="2458720" y="611319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GE Free NZ in Food and Environment</a:t>
            </a:r>
          </a:p>
          <a:p>
            <a:pPr algn="ctr"/>
            <a:r>
              <a:rPr lang="en-US" dirty="0">
                <a:hlinkClick r:id="rId3"/>
              </a:rPr>
              <a:t>www.gefree.org.nz</a:t>
            </a:r>
            <a:r>
              <a:rPr lang="en-N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43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720" y="295276"/>
            <a:ext cx="4074160" cy="771842"/>
          </a:xfrm>
          <a:solidFill>
            <a:srgbClr val="EDD3B6"/>
          </a:solidFill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Actara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4880" y="1239518"/>
            <a:ext cx="4038600" cy="4838115"/>
          </a:xfrm>
          <a:solidFill>
            <a:srgbClr val="EDD3B6"/>
          </a:solidFill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Actara’s </a:t>
            </a:r>
            <a:r>
              <a:rPr lang="en-US" sz="2000" dirty="0" err="1" smtClean="0"/>
              <a:t>a.i</a:t>
            </a:r>
            <a:r>
              <a:rPr lang="en-US" sz="2000" dirty="0" smtClean="0"/>
              <a:t>. thiamethoxam </a:t>
            </a:r>
          </a:p>
          <a:p>
            <a:r>
              <a:rPr lang="en-US" sz="2000" dirty="0" smtClean="0"/>
              <a:t>banned in the EU. </a:t>
            </a:r>
          </a:p>
          <a:p>
            <a:r>
              <a:rPr lang="en-US" sz="2000" dirty="0" smtClean="0"/>
              <a:t>Actara’s </a:t>
            </a:r>
            <a:r>
              <a:rPr lang="en-US" sz="2000" dirty="0"/>
              <a:t>systemic residues </a:t>
            </a:r>
            <a:r>
              <a:rPr lang="en-US" sz="2000" dirty="0" smtClean="0"/>
              <a:t>and metabolites pose </a:t>
            </a:r>
            <a:r>
              <a:rPr lang="en-US" sz="2000" dirty="0"/>
              <a:t>a </a:t>
            </a:r>
            <a:r>
              <a:rPr lang="en-US" sz="2000" dirty="0" smtClean="0"/>
              <a:t>persistent, systemic toxic danger </a:t>
            </a:r>
            <a:r>
              <a:rPr lang="en-US" sz="2000" dirty="0"/>
              <a:t>to </a:t>
            </a:r>
            <a:r>
              <a:rPr lang="en-US" sz="2000" dirty="0" smtClean="0"/>
              <a:t>the plants, soil  </a:t>
            </a:r>
            <a:r>
              <a:rPr lang="en-US" sz="2000" dirty="0"/>
              <a:t>rhizosphere and ecosystems of </a:t>
            </a:r>
            <a:r>
              <a:rPr lang="en-US" sz="2000" dirty="0" smtClean="0"/>
              <a:t>organisms.</a:t>
            </a:r>
          </a:p>
          <a:p>
            <a:r>
              <a:rPr lang="en-US" sz="2000" dirty="0" smtClean="0"/>
              <a:t>Unacceptable,  </a:t>
            </a:r>
            <a:r>
              <a:rPr lang="en-US" sz="2000" dirty="0"/>
              <a:t>potential to cause </a:t>
            </a:r>
            <a:r>
              <a:rPr lang="en-US" sz="2000" dirty="0" smtClean="0"/>
              <a:t>unacceptable mortality </a:t>
            </a:r>
            <a:r>
              <a:rPr lang="en-US" sz="2000" dirty="0"/>
              <a:t>effects to bees and non-target insects in </a:t>
            </a:r>
            <a:r>
              <a:rPr lang="en-US" sz="2000" dirty="0" smtClean="0"/>
              <a:t>crops</a:t>
            </a:r>
            <a:r>
              <a:rPr lang="en-US" sz="2000" dirty="0"/>
              <a:t>. </a:t>
            </a:r>
            <a:endParaRPr lang="en-US" sz="2000" dirty="0" smtClean="0"/>
          </a:p>
          <a:p>
            <a:r>
              <a:rPr lang="en-US" sz="2000" dirty="0" smtClean="0"/>
              <a:t>There is no information on the withholding period for the persistent neonicotinoid residues for animals.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" y="1229359"/>
            <a:ext cx="4038600" cy="4838115"/>
          </a:xfrm>
        </p:spPr>
      </p:pic>
      <p:sp>
        <p:nvSpPr>
          <p:cNvPr id="5" name="Rectangle 4"/>
          <p:cNvSpPr/>
          <p:nvPr/>
        </p:nvSpPr>
        <p:spPr>
          <a:xfrm>
            <a:off x="731520" y="6082715"/>
            <a:ext cx="1686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EPA</a:t>
            </a:r>
          </a:p>
          <a:p>
            <a:pPr algn="ctr"/>
            <a:r>
              <a:rPr lang="en-US" dirty="0"/>
              <a:t>30/3/2023</a:t>
            </a:r>
          </a:p>
        </p:txBody>
      </p:sp>
      <p:sp>
        <p:nvSpPr>
          <p:cNvPr id="6" name="Rectangle 5"/>
          <p:cNvSpPr/>
          <p:nvPr/>
        </p:nvSpPr>
        <p:spPr>
          <a:xfrm>
            <a:off x="2418080" y="61202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GE Free NZ in Food and Environment</a:t>
            </a:r>
          </a:p>
          <a:p>
            <a:pPr algn="ctr"/>
            <a:r>
              <a:rPr lang="en-US" dirty="0">
                <a:hlinkClick r:id="rId4"/>
              </a:rPr>
              <a:t>www.gefree.org.nz</a:t>
            </a:r>
            <a:r>
              <a:rPr lang="en-N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151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264" y="287203"/>
            <a:ext cx="4868066" cy="1143000"/>
          </a:xfrm>
          <a:solidFill>
            <a:srgbClr val="EDD3B6"/>
          </a:solidFill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Efficacy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1078"/>
            <a:ext cx="8229600" cy="4286365"/>
          </a:xfrm>
          <a:solidFill>
            <a:srgbClr val="EDD3B6"/>
          </a:solidFill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</a:t>
            </a:r>
            <a:r>
              <a:rPr lang="en-NZ" sz="2400" dirty="0"/>
              <a:t>oncerns are around the issue of will the incursion BMSB, is the blanket use of Actara efficacious??</a:t>
            </a:r>
            <a:endParaRPr lang="en-US" sz="2400" dirty="0"/>
          </a:p>
          <a:p>
            <a:r>
              <a:rPr lang="en-NZ" sz="2400" dirty="0" smtClean="0"/>
              <a:t>Field </a:t>
            </a:r>
            <a:r>
              <a:rPr lang="en-NZ" sz="2400" dirty="0"/>
              <a:t>experiments conducted on tomatoes in North Carolina in 2012 and 2014 </a:t>
            </a:r>
            <a:endParaRPr lang="en-NZ" sz="2400" dirty="0" smtClean="0"/>
          </a:p>
          <a:p>
            <a:r>
              <a:rPr lang="en-NZ" sz="2400" dirty="0" smtClean="0"/>
              <a:t>In those trials, clothianidin was not efficacious and thiamethoxam was only effective in 2012.</a:t>
            </a:r>
          </a:p>
          <a:p>
            <a:endParaRPr lang="en-NZ" sz="2400" dirty="0" smtClean="0"/>
          </a:p>
          <a:p>
            <a:pPr marL="0" indent="0" algn="r">
              <a:buNone/>
            </a:pPr>
            <a:r>
              <a:rPr lang="en-NZ" sz="1800" dirty="0" smtClean="0"/>
              <a:t>Aigner</a:t>
            </a:r>
            <a:r>
              <a:rPr lang="en-NZ" sz="1800" dirty="0"/>
              <a:t>, J.D., Walgenbach, J.F. and Kuhar, T.P. (2015) “Toxicities of </a:t>
            </a:r>
            <a:r>
              <a:rPr lang="en-NZ" sz="1800" dirty="0" smtClean="0"/>
              <a:t> neonicotinoid </a:t>
            </a:r>
            <a:r>
              <a:rPr lang="en-NZ" sz="1800" dirty="0"/>
              <a:t>insecticides for systemic control of Brown marmorated stink bug (Hemiptera: Pentatomidae) in fruiting vegetables1,” </a:t>
            </a:r>
            <a:r>
              <a:rPr lang="en-NZ" sz="1800" i="1" dirty="0"/>
              <a:t>Journal of Agricultural and Urban Entomology</a:t>
            </a:r>
            <a:r>
              <a:rPr lang="en-NZ" sz="1800" dirty="0"/>
              <a:t>, 31(1), pp. 70–80. Available at: https://doi.org/10.3954/jaue15-06.1. </a:t>
            </a:r>
            <a:endParaRPr lang="en-NZ" sz="1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509624" y="5978560"/>
            <a:ext cx="4348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GE Free NZ in Food and Environment</a:t>
            </a:r>
          </a:p>
          <a:p>
            <a:pPr algn="ctr"/>
            <a:r>
              <a:rPr lang="en-US" dirty="0">
                <a:hlinkClick r:id="rId2"/>
              </a:rPr>
              <a:t>www.gefree.org.nz</a:t>
            </a:r>
            <a:r>
              <a:rPr lang="en-NZ" dirty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5837443"/>
            <a:ext cx="1457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EPA</a:t>
            </a:r>
          </a:p>
          <a:p>
            <a:pPr algn="ctr"/>
            <a:r>
              <a:rPr lang="en-US" dirty="0"/>
              <a:t>30/3/2023</a:t>
            </a:r>
          </a:p>
        </p:txBody>
      </p:sp>
    </p:spTree>
    <p:extLst>
      <p:ext uri="{BB962C8B-B14F-4D97-AF65-F5344CB8AC3E}">
        <p14:creationId xmlns:p14="http://schemas.microsoft.com/office/powerpoint/2010/main" val="149210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720" y="142558"/>
            <a:ext cx="6400800" cy="1005522"/>
          </a:xfrm>
          <a:solidFill>
            <a:srgbClr val="EDD3B6"/>
          </a:solidFill>
        </p:spPr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</a:rPr>
              <a:t>Actara -Toxicity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4734560"/>
          </a:xfrm>
          <a:solidFill>
            <a:srgbClr val="EDD3B6"/>
          </a:solidFill>
        </p:spPr>
        <p:txBody>
          <a:bodyPr/>
          <a:lstStyle/>
          <a:p>
            <a:r>
              <a:rPr lang="en-US" sz="2400" dirty="0" smtClean="0"/>
              <a:t>Thiamethoxam </a:t>
            </a:r>
            <a:r>
              <a:rPr lang="en-US" sz="2400" dirty="0"/>
              <a:t>is highly toxic </a:t>
            </a:r>
            <a:r>
              <a:rPr lang="en-US" sz="2400" dirty="0" smtClean="0"/>
              <a:t>to bees </a:t>
            </a:r>
            <a:r>
              <a:rPr lang="en-US" sz="2400" dirty="0"/>
              <a:t>due to slow detoxification. </a:t>
            </a:r>
            <a:endParaRPr lang="en-US" sz="2400" dirty="0" smtClean="0"/>
          </a:p>
          <a:p>
            <a:r>
              <a:rPr lang="en-US" sz="2400" dirty="0"/>
              <a:t>P</a:t>
            </a:r>
            <a:r>
              <a:rPr lang="en-US" sz="2400" dirty="0" smtClean="0"/>
              <a:t>oses </a:t>
            </a:r>
            <a:r>
              <a:rPr lang="en-US" sz="2400" dirty="0"/>
              <a:t>a serious danger to worker bees </a:t>
            </a:r>
            <a:r>
              <a:rPr lang="en-US" sz="2400" dirty="0" smtClean="0"/>
              <a:t>altering </a:t>
            </a:r>
            <a:r>
              <a:rPr lang="en-US" sz="2400" dirty="0"/>
              <a:t>their activity, affecting their motor functions and movement. </a:t>
            </a:r>
            <a:r>
              <a:rPr lang="en-US" sz="2400" dirty="0" smtClean="0"/>
              <a:t>(</a:t>
            </a:r>
            <a:r>
              <a:rPr lang="en-US" sz="2400" dirty="0" err="1" smtClean="0"/>
              <a:t>Tosi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err="1"/>
              <a:t>Neih</a:t>
            </a:r>
            <a:r>
              <a:rPr lang="en-US" sz="2400" dirty="0"/>
              <a:t> (2017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No data on synergistic effects on oxidative stress, impaired immune response, shortened lifespan, cell death, and slow detoxification by the bee metabolism</a:t>
            </a:r>
            <a:r>
              <a:rPr lang="en-NZ" sz="2400" dirty="0" smtClean="0"/>
              <a:t> </a:t>
            </a:r>
            <a:r>
              <a:rPr lang="en-US" sz="2400" dirty="0" smtClean="0"/>
              <a:t> (Wang et al (2022)</a:t>
            </a:r>
          </a:p>
          <a:p>
            <a:r>
              <a:rPr lang="en-US" sz="2400" dirty="0" smtClean="0"/>
              <a:t>Bees </a:t>
            </a:r>
            <a:r>
              <a:rPr lang="en-US" sz="2400" dirty="0"/>
              <a:t>also feed on early morning water or “guttation” droplets or plant </a:t>
            </a:r>
            <a:r>
              <a:rPr lang="en-US" sz="2400" dirty="0" smtClean="0"/>
              <a:t>exudates are </a:t>
            </a:r>
            <a:r>
              <a:rPr lang="en-US" sz="2400" dirty="0"/>
              <a:t>present in toxic levels causing neurotoxicity and inability to find their way home.</a:t>
            </a:r>
            <a:r>
              <a:rPr lang="en-NZ" sz="2400" dirty="0"/>
              <a:t> </a:t>
            </a:r>
          </a:p>
          <a:p>
            <a:pPr marL="0" indent="0" algn="ctr">
              <a:buNone/>
            </a:pPr>
            <a:r>
              <a:rPr lang="en-US" sz="2400" dirty="0" smtClean="0"/>
              <a:t> </a:t>
            </a:r>
            <a:endParaRPr lang="en-NZ" sz="2400" dirty="0" smtClean="0"/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57200" y="6089749"/>
            <a:ext cx="130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EPA</a:t>
            </a:r>
          </a:p>
          <a:p>
            <a:pPr algn="ctr"/>
            <a:r>
              <a:rPr lang="en-US" dirty="0"/>
              <a:t>30/3/2023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61069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GE Free NZ in Food and Environment</a:t>
            </a:r>
          </a:p>
          <a:p>
            <a:pPr algn="ctr"/>
            <a:r>
              <a:rPr lang="en-US" dirty="0">
                <a:hlinkClick r:id="rId3"/>
              </a:rPr>
              <a:t>www.gefree.org.nz</a:t>
            </a:r>
            <a:r>
              <a:rPr lang="en-N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6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457518"/>
            <a:ext cx="5577840" cy="89376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Actara - Toxicity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1481"/>
            <a:ext cx="8229600" cy="3723639"/>
          </a:xfrm>
          <a:solidFill>
            <a:srgbClr val="EDD3B6"/>
          </a:solidFill>
        </p:spPr>
        <p:txBody>
          <a:bodyPr/>
          <a:lstStyle/>
          <a:p>
            <a:r>
              <a:rPr lang="en-US" sz="2400" dirty="0" smtClean="0"/>
              <a:t>Syngenta has raised concerns about resistance </a:t>
            </a:r>
          </a:p>
          <a:p>
            <a:r>
              <a:rPr lang="en-US" sz="2400" dirty="0"/>
              <a:t>R</a:t>
            </a:r>
            <a:r>
              <a:rPr lang="en-US" sz="2400" dirty="0" smtClean="0"/>
              <a:t>ice </a:t>
            </a:r>
            <a:r>
              <a:rPr lang="en-US" sz="2400" dirty="0"/>
              <a:t>stink bugs have become resistant to thiamethoxam. An increase of applications will become a persistent contaminant in the environment as well as destroying beneficial insects but over time resistance will nullify Actara’s effectiveness. </a:t>
            </a:r>
            <a:endParaRPr lang="en-US" sz="2400" dirty="0" smtClean="0"/>
          </a:p>
          <a:p>
            <a:r>
              <a:rPr lang="en-US" sz="2400" dirty="0" smtClean="0"/>
              <a:t>Dr </a:t>
            </a:r>
            <a:r>
              <a:rPr lang="en-US" sz="2400" dirty="0" err="1"/>
              <a:t>Guedes</a:t>
            </a:r>
            <a:r>
              <a:rPr lang="en-US" sz="2400" dirty="0"/>
              <a:t> has commented on the EPA application saying “</a:t>
            </a:r>
            <a:r>
              <a:rPr lang="en-NZ" sz="2400" dirty="0"/>
              <a:t>The indicated increase in application is indeed significant and requires careful consideration</a:t>
            </a:r>
            <a:r>
              <a:rPr lang="en-NZ" dirty="0"/>
              <a:t>.</a:t>
            </a:r>
            <a:r>
              <a:rPr lang="en-US" dirty="0"/>
              <a:t> “</a:t>
            </a:r>
            <a:endParaRPr lang="en-NZ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28240" y="5686475"/>
            <a:ext cx="4246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GE Free NZ in Food and Environment</a:t>
            </a:r>
          </a:p>
          <a:p>
            <a:pPr algn="ctr"/>
            <a:r>
              <a:rPr lang="en-US" dirty="0">
                <a:hlinkClick r:id="rId2"/>
              </a:rPr>
              <a:t>www.gefree.org.nz</a:t>
            </a:r>
            <a:r>
              <a:rPr lang="en-NZ" dirty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5693510"/>
            <a:ext cx="1717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EPA</a:t>
            </a:r>
          </a:p>
          <a:p>
            <a:pPr algn="ctr"/>
            <a:r>
              <a:rPr lang="en-US" dirty="0"/>
              <a:t>30/3/2023</a:t>
            </a:r>
          </a:p>
        </p:txBody>
      </p:sp>
    </p:spTree>
    <p:extLst>
      <p:ext uri="{BB962C8B-B14F-4D97-AF65-F5344CB8AC3E}">
        <p14:creationId xmlns:p14="http://schemas.microsoft.com/office/powerpoint/2010/main" val="2058682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881" y="304800"/>
            <a:ext cx="5466080" cy="1143000"/>
          </a:xfrm>
          <a:solidFill>
            <a:srgbClr val="EDD3B6"/>
          </a:solidFill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Alternatives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48835"/>
          </a:xfrm>
          <a:solidFill>
            <a:srgbClr val="EDD3B6"/>
          </a:solidFill>
        </p:spPr>
        <p:txBody>
          <a:bodyPr/>
          <a:lstStyle/>
          <a:p>
            <a:r>
              <a:rPr lang="en-US" sz="2000" dirty="0" smtClean="0"/>
              <a:t>Bio control already approved for BMSB control </a:t>
            </a:r>
          </a:p>
          <a:p>
            <a:r>
              <a:rPr lang="en-US" sz="2000" dirty="0" smtClean="0"/>
              <a:t>Planting catch </a:t>
            </a:r>
            <a:r>
              <a:rPr lang="en-US" sz="2000" dirty="0"/>
              <a:t>crops of sunflower and </a:t>
            </a:r>
            <a:r>
              <a:rPr lang="en-US" sz="2000" dirty="0" smtClean="0"/>
              <a:t>sorghum</a:t>
            </a:r>
          </a:p>
          <a:p>
            <a:r>
              <a:rPr lang="en-US" sz="2000" dirty="0" smtClean="0"/>
              <a:t>These </a:t>
            </a:r>
            <a:r>
              <a:rPr lang="en-US" sz="2000" dirty="0"/>
              <a:t>plants have a 5-week flowering period that </a:t>
            </a:r>
            <a:r>
              <a:rPr lang="en-US" sz="2000" dirty="0" smtClean="0"/>
              <a:t>coincide </a:t>
            </a:r>
            <a:r>
              <a:rPr lang="en-US" sz="2000" dirty="0"/>
              <a:t>with the peek activity of the BMSB.   </a:t>
            </a:r>
            <a:endParaRPr lang="en-US" sz="2000" dirty="0" smtClean="0"/>
          </a:p>
          <a:p>
            <a:r>
              <a:rPr lang="en-US" sz="2000" dirty="0" smtClean="0"/>
              <a:t>They </a:t>
            </a:r>
            <a:r>
              <a:rPr lang="en-US" sz="2000" dirty="0"/>
              <a:t>found that these crops with other supports like flaming was an effective management tool for BMSB. </a:t>
            </a:r>
          </a:p>
        </p:txBody>
      </p:sp>
      <p:pic>
        <p:nvPicPr>
          <p:cNvPr id="7" name="Content Placeholder 6" descr="IMG_6561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9" r="10661" b="316"/>
          <a:stretch/>
        </p:blipFill>
        <p:spPr>
          <a:xfrm>
            <a:off x="4693921" y="1600200"/>
            <a:ext cx="3992879" cy="4248835"/>
          </a:xfrm>
        </p:spPr>
      </p:pic>
      <p:sp>
        <p:nvSpPr>
          <p:cNvPr id="4" name="Rectangle 3"/>
          <p:cNvSpPr/>
          <p:nvPr/>
        </p:nvSpPr>
        <p:spPr>
          <a:xfrm>
            <a:off x="2641600" y="60319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GE Free NZ in Food and Environment</a:t>
            </a:r>
          </a:p>
          <a:p>
            <a:pPr algn="ctr"/>
            <a:r>
              <a:rPr lang="en-US" dirty="0">
                <a:hlinkClick r:id="rId4"/>
              </a:rPr>
              <a:t>www.gefree.org.nz</a:t>
            </a:r>
            <a:r>
              <a:rPr lang="en-NZ" dirty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6031915"/>
            <a:ext cx="1584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EPA</a:t>
            </a:r>
          </a:p>
          <a:p>
            <a:pPr algn="ctr"/>
            <a:r>
              <a:rPr lang="en-US" dirty="0"/>
              <a:t>30/3/2023</a:t>
            </a:r>
          </a:p>
        </p:txBody>
      </p:sp>
    </p:spTree>
    <p:extLst>
      <p:ext uri="{BB962C8B-B14F-4D97-AF65-F5344CB8AC3E}">
        <p14:creationId xmlns:p14="http://schemas.microsoft.com/office/powerpoint/2010/main" val="1846123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GE FREE NZ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NewsPrint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Default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NewsPrint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ewsPrint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NewsPrint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NewsPrint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GE FREE NZ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NewsPrint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Default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 FREE NZ.thmx</Template>
  <TotalTime>583</TotalTime>
  <Words>1072</Words>
  <Application>Microsoft Macintosh PowerPoint</Application>
  <PresentationFormat>On-screen Show (4:3)</PresentationFormat>
  <Paragraphs>134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GE FREE NZ</vt:lpstr>
      <vt:lpstr>NewsPrint</vt:lpstr>
      <vt:lpstr>1_Default Theme</vt:lpstr>
      <vt:lpstr>1_NewsPrint</vt:lpstr>
      <vt:lpstr>2_Default Theme</vt:lpstr>
      <vt:lpstr>2_NewsPrint</vt:lpstr>
      <vt:lpstr>1_GE FREE NZ</vt:lpstr>
      <vt:lpstr>3_NewsPrint</vt:lpstr>
      <vt:lpstr>3_Default Theme</vt:lpstr>
      <vt:lpstr>4_NewsPrint</vt:lpstr>
      <vt:lpstr>4_Default Theme</vt:lpstr>
      <vt:lpstr>5_NewsPrint</vt:lpstr>
      <vt:lpstr>EPA Hearing of  APP204312 - Actara</vt:lpstr>
      <vt:lpstr>New Zealand Indigenous  BioDiversity</vt:lpstr>
      <vt:lpstr>HSNO responsibilities HSNO s: 5, 6, &amp; 7</vt:lpstr>
      <vt:lpstr>Brown Marmorated Stinkbug </vt:lpstr>
      <vt:lpstr>Actara</vt:lpstr>
      <vt:lpstr>Efficacy</vt:lpstr>
      <vt:lpstr>Actara -Toxicity</vt:lpstr>
      <vt:lpstr>Actara - Toxicity</vt:lpstr>
      <vt:lpstr>Alternatives</vt:lpstr>
      <vt:lpstr>Native Bees</vt:lpstr>
      <vt:lpstr>References</vt:lpstr>
      <vt:lpstr>References</vt:lpstr>
      <vt:lpstr>References</vt:lpstr>
      <vt:lpstr>Health for others to come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Synthetic Biology New Genetic Engineering Technologies</dc:title>
  <dc:creator>Claire Bleakley</dc:creator>
  <cp:lastModifiedBy>Claire Bleakley</cp:lastModifiedBy>
  <cp:revision>55</cp:revision>
  <dcterms:created xsi:type="dcterms:W3CDTF">2022-06-04T09:02:42Z</dcterms:created>
  <dcterms:modified xsi:type="dcterms:W3CDTF">2023-03-30T10:28:06Z</dcterms:modified>
</cp:coreProperties>
</file>